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62" r:id="rId3"/>
    <p:sldId id="264" r:id="rId4"/>
    <p:sldId id="257" r:id="rId5"/>
    <p:sldId id="258" r:id="rId6"/>
    <p:sldId id="259" r:id="rId7"/>
    <p:sldId id="260" r:id="rId8"/>
    <p:sldId id="265" r:id="rId9"/>
    <p:sldId id="266" r:id="rId10"/>
    <p:sldId id="267" r:id="rId11"/>
    <p:sldId id="261" r:id="rId12"/>
    <p:sldId id="275" r:id="rId13"/>
    <p:sldId id="276" r:id="rId14"/>
    <p:sldId id="268" r:id="rId15"/>
    <p:sldId id="277" r:id="rId16"/>
    <p:sldId id="269" r:id="rId17"/>
    <p:sldId id="272" r:id="rId18"/>
    <p:sldId id="274" r:id="rId19"/>
    <p:sldId id="273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203140-B94F-427D-A62B-25910003F762}" type="doc">
      <dgm:prSet loTypeId="urn:microsoft.com/office/officeart/2005/8/layout/vList6" loCatId="list" qsTypeId="urn:microsoft.com/office/officeart/2005/8/quickstyle/3d3" qsCatId="3D" csTypeId="urn:microsoft.com/office/officeart/2005/8/colors/accent3_4" csCatId="accent3" phldr="1"/>
      <dgm:spPr/>
      <dgm:t>
        <a:bodyPr/>
        <a:lstStyle/>
        <a:p>
          <a:endParaRPr lang="sl-SI"/>
        </a:p>
      </dgm:t>
    </dgm:pt>
    <dgm:pt modelId="{D769F541-C37A-4957-B021-9E28695711A2}">
      <dgm:prSet phldrT="[besedilo]"/>
      <dgm:spPr/>
      <dgm:t>
        <a:bodyPr/>
        <a:lstStyle/>
        <a:p>
          <a:r>
            <a:rPr lang="sl-SI" dirty="0">
              <a:solidFill>
                <a:schemeClr val="tx1"/>
              </a:solidFill>
            </a:rPr>
            <a:t>NIŽJE POKLICNO IZOBRAŽEVANJE</a:t>
          </a:r>
        </a:p>
      </dgm:t>
    </dgm:pt>
    <dgm:pt modelId="{7426A42B-630A-4AE9-A6B2-3F591FEB3715}" type="parTrans" cxnId="{BA8BC46E-4006-47DC-8401-0A6EA5C885D4}">
      <dgm:prSet/>
      <dgm:spPr/>
      <dgm:t>
        <a:bodyPr/>
        <a:lstStyle/>
        <a:p>
          <a:endParaRPr lang="sl-SI"/>
        </a:p>
      </dgm:t>
    </dgm:pt>
    <dgm:pt modelId="{BCF2EA62-24C9-447C-9868-7C009B3F8D11}" type="sibTrans" cxnId="{BA8BC46E-4006-47DC-8401-0A6EA5C885D4}">
      <dgm:prSet/>
      <dgm:spPr/>
      <dgm:t>
        <a:bodyPr/>
        <a:lstStyle/>
        <a:p>
          <a:endParaRPr lang="sl-SI"/>
        </a:p>
      </dgm:t>
    </dgm:pt>
    <dgm:pt modelId="{0A75A694-4923-4D44-84BA-8F21981F7439}">
      <dgm:prSet phldrT="[besedilo]" custT="1"/>
      <dgm:spPr/>
      <dgm:t>
        <a:bodyPr/>
        <a:lstStyle/>
        <a:p>
          <a:r>
            <a:rPr lang="sl-SI" sz="4000" dirty="0"/>
            <a:t>IMAM POKLIC</a:t>
          </a:r>
        </a:p>
      </dgm:t>
    </dgm:pt>
    <dgm:pt modelId="{84C946E9-B170-40C4-915F-387D8E422D1C}" type="parTrans" cxnId="{B69B0A25-A600-4A0C-8FD0-03535DCAE6BE}">
      <dgm:prSet/>
      <dgm:spPr/>
      <dgm:t>
        <a:bodyPr/>
        <a:lstStyle/>
        <a:p>
          <a:endParaRPr lang="sl-SI"/>
        </a:p>
      </dgm:t>
    </dgm:pt>
    <dgm:pt modelId="{75541953-6F66-467A-8E74-BDB9853A229A}" type="sibTrans" cxnId="{B69B0A25-A600-4A0C-8FD0-03535DCAE6BE}">
      <dgm:prSet/>
      <dgm:spPr/>
      <dgm:t>
        <a:bodyPr/>
        <a:lstStyle/>
        <a:p>
          <a:endParaRPr lang="sl-SI"/>
        </a:p>
      </dgm:t>
    </dgm:pt>
    <dgm:pt modelId="{14606C84-BA5F-4477-8DD8-415856B3C578}">
      <dgm:prSet phldrT="[besedilo]"/>
      <dgm:spPr/>
      <dgm:t>
        <a:bodyPr/>
        <a:lstStyle/>
        <a:p>
          <a:r>
            <a:rPr lang="sl-SI" dirty="0">
              <a:solidFill>
                <a:schemeClr val="tx1"/>
              </a:solidFill>
            </a:rPr>
            <a:t>GIMNAZIJA</a:t>
          </a:r>
        </a:p>
      </dgm:t>
    </dgm:pt>
    <dgm:pt modelId="{9C9688B8-BD07-4A8C-B9C9-0B582FC7E7E0}" type="parTrans" cxnId="{13694791-26D0-4591-A2DC-3037FD636658}">
      <dgm:prSet/>
      <dgm:spPr/>
      <dgm:t>
        <a:bodyPr/>
        <a:lstStyle/>
        <a:p>
          <a:endParaRPr lang="sl-SI"/>
        </a:p>
      </dgm:t>
    </dgm:pt>
    <dgm:pt modelId="{1955E933-1583-4969-AC51-EC26FA3D4BC8}" type="sibTrans" cxnId="{13694791-26D0-4591-A2DC-3037FD636658}">
      <dgm:prSet/>
      <dgm:spPr/>
      <dgm:t>
        <a:bodyPr/>
        <a:lstStyle/>
        <a:p>
          <a:endParaRPr lang="sl-SI"/>
        </a:p>
      </dgm:t>
    </dgm:pt>
    <dgm:pt modelId="{A64981BB-7998-4BBB-BDC5-70D444FCB5AC}">
      <dgm:prSet phldrT="[besedilo]"/>
      <dgm:spPr/>
      <dgm:t>
        <a:bodyPr/>
        <a:lstStyle/>
        <a:p>
          <a:r>
            <a:rPr lang="sl-SI" dirty="0"/>
            <a:t>NIMAM POKLICA</a:t>
          </a:r>
        </a:p>
      </dgm:t>
    </dgm:pt>
    <dgm:pt modelId="{89038D69-9AA1-4F51-800F-5B06D539130F}" type="parTrans" cxnId="{6DC09F92-C896-4A75-87B2-BD56B0BE88AE}">
      <dgm:prSet/>
      <dgm:spPr/>
      <dgm:t>
        <a:bodyPr/>
        <a:lstStyle/>
        <a:p>
          <a:endParaRPr lang="sl-SI"/>
        </a:p>
      </dgm:t>
    </dgm:pt>
    <dgm:pt modelId="{382E1232-6735-46F4-BC6A-E01EBF7500CB}" type="sibTrans" cxnId="{6DC09F92-C896-4A75-87B2-BD56B0BE88AE}">
      <dgm:prSet/>
      <dgm:spPr/>
      <dgm:t>
        <a:bodyPr/>
        <a:lstStyle/>
        <a:p>
          <a:endParaRPr lang="sl-SI"/>
        </a:p>
      </dgm:t>
    </dgm:pt>
    <dgm:pt modelId="{865C4ED3-8FB8-4C4B-9DBB-773891B7920F}">
      <dgm:prSet phldrT="[besedilo]"/>
      <dgm:spPr/>
      <dgm:t>
        <a:bodyPr/>
        <a:lstStyle/>
        <a:p>
          <a:endParaRPr lang="sl-SI" sz="2100" dirty="0"/>
        </a:p>
      </dgm:t>
    </dgm:pt>
    <dgm:pt modelId="{12AA4A41-22BA-4855-8A4A-DCD50288BB6D}" type="parTrans" cxnId="{0E2DD9E3-F1FA-4070-9AC0-6C1B0A3B6F31}">
      <dgm:prSet/>
      <dgm:spPr/>
      <dgm:t>
        <a:bodyPr/>
        <a:lstStyle/>
        <a:p>
          <a:endParaRPr lang="sl-SI"/>
        </a:p>
      </dgm:t>
    </dgm:pt>
    <dgm:pt modelId="{E8C29252-0745-4F5F-B604-7CBA53F2D7DA}" type="sibTrans" cxnId="{0E2DD9E3-F1FA-4070-9AC0-6C1B0A3B6F31}">
      <dgm:prSet/>
      <dgm:spPr/>
      <dgm:t>
        <a:bodyPr/>
        <a:lstStyle/>
        <a:p>
          <a:endParaRPr lang="sl-SI"/>
        </a:p>
      </dgm:t>
    </dgm:pt>
    <dgm:pt modelId="{1B68B32B-BBBB-4C76-AA89-83A0EE9635BF}">
      <dgm:prSet/>
      <dgm:spPr/>
      <dgm:t>
        <a:bodyPr/>
        <a:lstStyle/>
        <a:p>
          <a:r>
            <a:rPr lang="sl-SI" dirty="0">
              <a:solidFill>
                <a:schemeClr val="tx1"/>
              </a:solidFill>
            </a:rPr>
            <a:t>SREDNJE POKLICNO IZOBRAŽEVANJE</a:t>
          </a:r>
        </a:p>
      </dgm:t>
    </dgm:pt>
    <dgm:pt modelId="{15902B3E-63E4-448F-BA58-2A63EA5FE735}" type="parTrans" cxnId="{4F21BCB6-0729-4868-B911-2694E1645DAB}">
      <dgm:prSet/>
      <dgm:spPr/>
      <dgm:t>
        <a:bodyPr/>
        <a:lstStyle/>
        <a:p>
          <a:endParaRPr lang="sl-SI"/>
        </a:p>
      </dgm:t>
    </dgm:pt>
    <dgm:pt modelId="{446676D9-F23E-4C95-A7BB-2A0BE3198ABF}" type="sibTrans" cxnId="{4F21BCB6-0729-4868-B911-2694E1645DAB}">
      <dgm:prSet/>
      <dgm:spPr/>
      <dgm:t>
        <a:bodyPr/>
        <a:lstStyle/>
        <a:p>
          <a:endParaRPr lang="sl-SI"/>
        </a:p>
      </dgm:t>
    </dgm:pt>
    <dgm:pt modelId="{CEAFF9B9-C516-4523-A2F9-52C205BBAC07}">
      <dgm:prSet/>
      <dgm:spPr/>
      <dgm:t>
        <a:bodyPr/>
        <a:lstStyle/>
        <a:p>
          <a:r>
            <a:rPr lang="sl-SI" dirty="0">
              <a:solidFill>
                <a:schemeClr val="tx1"/>
              </a:solidFill>
            </a:rPr>
            <a:t>STROKOVNO IN TEHNIŠKO IZOBRAŽEVANJE</a:t>
          </a:r>
        </a:p>
      </dgm:t>
    </dgm:pt>
    <dgm:pt modelId="{1BE9CE9E-861A-4596-A229-CD3A94E37A7D}" type="parTrans" cxnId="{67A9865B-D668-46D3-8001-B4E84CD25631}">
      <dgm:prSet/>
      <dgm:spPr/>
      <dgm:t>
        <a:bodyPr/>
        <a:lstStyle/>
        <a:p>
          <a:endParaRPr lang="sl-SI"/>
        </a:p>
      </dgm:t>
    </dgm:pt>
    <dgm:pt modelId="{F30C35AE-AFCC-4CD8-B567-FC405C848B3A}" type="sibTrans" cxnId="{67A9865B-D668-46D3-8001-B4E84CD25631}">
      <dgm:prSet/>
      <dgm:spPr/>
      <dgm:t>
        <a:bodyPr/>
        <a:lstStyle/>
        <a:p>
          <a:endParaRPr lang="sl-SI"/>
        </a:p>
      </dgm:t>
    </dgm:pt>
    <dgm:pt modelId="{7716EBA3-848B-482E-B649-8448EBEF9843}">
      <dgm:prSet/>
      <dgm:spPr/>
      <dgm:t>
        <a:bodyPr/>
        <a:lstStyle/>
        <a:p>
          <a:r>
            <a:rPr lang="sl-SI" dirty="0"/>
            <a:t>IMAM POKLIC</a:t>
          </a:r>
        </a:p>
      </dgm:t>
    </dgm:pt>
    <dgm:pt modelId="{78F20F17-9169-4B6F-940D-A0E92A95F364}" type="parTrans" cxnId="{305107BF-B5B5-4326-954B-2ACB9E193A68}">
      <dgm:prSet/>
      <dgm:spPr/>
      <dgm:t>
        <a:bodyPr/>
        <a:lstStyle/>
        <a:p>
          <a:endParaRPr lang="sl-SI"/>
        </a:p>
      </dgm:t>
    </dgm:pt>
    <dgm:pt modelId="{6786A9BA-E61B-4D68-8EEC-AC0F5CF620A6}" type="sibTrans" cxnId="{305107BF-B5B5-4326-954B-2ACB9E193A68}">
      <dgm:prSet/>
      <dgm:spPr/>
      <dgm:t>
        <a:bodyPr/>
        <a:lstStyle/>
        <a:p>
          <a:endParaRPr lang="sl-SI"/>
        </a:p>
      </dgm:t>
    </dgm:pt>
    <dgm:pt modelId="{36317BFD-773E-4D09-825B-500B06318BFB}">
      <dgm:prSet/>
      <dgm:spPr/>
      <dgm:t>
        <a:bodyPr/>
        <a:lstStyle/>
        <a:p>
          <a:r>
            <a:rPr lang="sl-SI" dirty="0"/>
            <a:t>IMAM POKLIC</a:t>
          </a:r>
        </a:p>
      </dgm:t>
    </dgm:pt>
    <dgm:pt modelId="{7C2C6762-69FD-4AA7-80F7-66FD0C0C1EC9}" type="parTrans" cxnId="{2770578D-BA57-4F0A-8D65-2BE83F1CE7A8}">
      <dgm:prSet/>
      <dgm:spPr/>
      <dgm:t>
        <a:bodyPr/>
        <a:lstStyle/>
        <a:p>
          <a:endParaRPr lang="sl-SI"/>
        </a:p>
      </dgm:t>
    </dgm:pt>
    <dgm:pt modelId="{DCC91084-8AF1-4971-AC05-6E003DDF23C0}" type="sibTrans" cxnId="{2770578D-BA57-4F0A-8D65-2BE83F1CE7A8}">
      <dgm:prSet/>
      <dgm:spPr/>
      <dgm:t>
        <a:bodyPr/>
        <a:lstStyle/>
        <a:p>
          <a:endParaRPr lang="sl-SI"/>
        </a:p>
      </dgm:t>
    </dgm:pt>
    <dgm:pt modelId="{E079FAE0-1484-41A8-979C-5FA2DD1DF63C}" type="pres">
      <dgm:prSet presAssocID="{B1203140-B94F-427D-A62B-25910003F762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sl-SI"/>
        </a:p>
      </dgm:t>
    </dgm:pt>
    <dgm:pt modelId="{FC6511E1-947F-4DE0-B133-A1B03F5F171D}" type="pres">
      <dgm:prSet presAssocID="{D769F541-C37A-4957-B021-9E28695711A2}" presName="linNode" presStyleCnt="0"/>
      <dgm:spPr/>
    </dgm:pt>
    <dgm:pt modelId="{9DD6FB1D-5A14-49EB-9304-4F29523922E9}" type="pres">
      <dgm:prSet presAssocID="{D769F541-C37A-4957-B021-9E28695711A2}" presName="parentShp" presStyleLbl="node1" presStyleIdx="0" presStyleCnt="4" custLinFactNeighborY="-1423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A58EC86A-67CB-4F1E-B93C-C4967A31A899}" type="pres">
      <dgm:prSet presAssocID="{D769F541-C37A-4957-B021-9E28695711A2}" presName="childShp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BCD93E2C-CFF3-4030-9B02-621B7DDEB2FD}" type="pres">
      <dgm:prSet presAssocID="{BCF2EA62-24C9-447C-9868-7C009B3F8D11}" presName="spacing" presStyleCnt="0"/>
      <dgm:spPr/>
    </dgm:pt>
    <dgm:pt modelId="{4448515C-FD0F-482C-A14E-34A59B76014E}" type="pres">
      <dgm:prSet presAssocID="{1B68B32B-BBBB-4C76-AA89-83A0EE9635BF}" presName="linNode" presStyleCnt="0"/>
      <dgm:spPr/>
    </dgm:pt>
    <dgm:pt modelId="{10C7650C-0CE5-433B-B680-63F247932AA8}" type="pres">
      <dgm:prSet presAssocID="{1B68B32B-BBBB-4C76-AA89-83A0EE9635BF}" presName="parent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0D64ECCD-2B44-4C04-BDC7-FFB7EA403CF0}" type="pres">
      <dgm:prSet presAssocID="{1B68B32B-BBBB-4C76-AA89-83A0EE9635BF}" presName="childShp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D54F5ABF-D63C-4B75-92C7-46D24636B1DF}" type="pres">
      <dgm:prSet presAssocID="{446676D9-F23E-4C95-A7BB-2A0BE3198ABF}" presName="spacing" presStyleCnt="0"/>
      <dgm:spPr/>
    </dgm:pt>
    <dgm:pt modelId="{B5F57BB7-64CB-4BF2-AC93-9E2578ADF9ED}" type="pres">
      <dgm:prSet presAssocID="{CEAFF9B9-C516-4523-A2F9-52C205BBAC07}" presName="linNode" presStyleCnt="0"/>
      <dgm:spPr/>
    </dgm:pt>
    <dgm:pt modelId="{097AA271-9C1F-4FEA-B1A5-D8AF78DA680C}" type="pres">
      <dgm:prSet presAssocID="{CEAFF9B9-C516-4523-A2F9-52C205BBAC07}" presName="parent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7848128E-08C9-43F9-9951-E8127B36871A}" type="pres">
      <dgm:prSet presAssocID="{CEAFF9B9-C516-4523-A2F9-52C205BBAC07}" presName="childShp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3D854630-17D9-4EAC-90ED-A692EE9B8493}" type="pres">
      <dgm:prSet presAssocID="{F30C35AE-AFCC-4CD8-B567-FC405C848B3A}" presName="spacing" presStyleCnt="0"/>
      <dgm:spPr/>
    </dgm:pt>
    <dgm:pt modelId="{DD91B16B-8BCF-49C2-8794-7F94FEE01193}" type="pres">
      <dgm:prSet presAssocID="{14606C84-BA5F-4477-8DD8-415856B3C578}" presName="linNode" presStyleCnt="0"/>
      <dgm:spPr/>
    </dgm:pt>
    <dgm:pt modelId="{AB2D4AF1-8C7F-4F34-BF31-AAF93194D8C4}" type="pres">
      <dgm:prSet presAssocID="{14606C84-BA5F-4477-8DD8-415856B3C578}" presName="parent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A1636CF6-D683-4ABD-BF83-0164F815322E}" type="pres">
      <dgm:prSet presAssocID="{14606C84-BA5F-4477-8DD8-415856B3C578}" presName="childShp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BFE4367A-4631-4BAF-B917-6387DACC5834}" type="presOf" srcId="{CEAFF9B9-C516-4523-A2F9-52C205BBAC07}" destId="{097AA271-9C1F-4FEA-B1A5-D8AF78DA680C}" srcOrd="0" destOrd="0" presId="urn:microsoft.com/office/officeart/2005/8/layout/vList6"/>
    <dgm:cxn modelId="{B2B364B1-970C-469A-AC1F-87CC6DB90ED4}" type="presOf" srcId="{A64981BB-7998-4BBB-BDC5-70D444FCB5AC}" destId="{A1636CF6-D683-4ABD-BF83-0164F815322E}" srcOrd="0" destOrd="0" presId="urn:microsoft.com/office/officeart/2005/8/layout/vList6"/>
    <dgm:cxn modelId="{CE7642C9-8CAF-4C0F-8A3B-CB79904F542D}" type="presOf" srcId="{1B68B32B-BBBB-4C76-AA89-83A0EE9635BF}" destId="{10C7650C-0CE5-433B-B680-63F247932AA8}" srcOrd="0" destOrd="0" presId="urn:microsoft.com/office/officeart/2005/8/layout/vList6"/>
    <dgm:cxn modelId="{13694791-26D0-4591-A2DC-3037FD636658}" srcId="{B1203140-B94F-427D-A62B-25910003F762}" destId="{14606C84-BA5F-4477-8DD8-415856B3C578}" srcOrd="3" destOrd="0" parTransId="{9C9688B8-BD07-4A8C-B9C9-0B582FC7E7E0}" sibTransId="{1955E933-1583-4969-AC51-EC26FA3D4BC8}"/>
    <dgm:cxn modelId="{2770578D-BA57-4F0A-8D65-2BE83F1CE7A8}" srcId="{CEAFF9B9-C516-4523-A2F9-52C205BBAC07}" destId="{36317BFD-773E-4D09-825B-500B06318BFB}" srcOrd="0" destOrd="0" parTransId="{7C2C6762-69FD-4AA7-80F7-66FD0C0C1EC9}" sibTransId="{DCC91084-8AF1-4971-AC05-6E003DDF23C0}"/>
    <dgm:cxn modelId="{67A9865B-D668-46D3-8001-B4E84CD25631}" srcId="{B1203140-B94F-427D-A62B-25910003F762}" destId="{CEAFF9B9-C516-4523-A2F9-52C205BBAC07}" srcOrd="2" destOrd="0" parTransId="{1BE9CE9E-861A-4596-A229-CD3A94E37A7D}" sibTransId="{F30C35AE-AFCC-4CD8-B567-FC405C848B3A}"/>
    <dgm:cxn modelId="{D56ABF05-541B-4763-B97C-A798C6D7F42B}" type="presOf" srcId="{0A75A694-4923-4D44-84BA-8F21981F7439}" destId="{A58EC86A-67CB-4F1E-B93C-C4967A31A899}" srcOrd="0" destOrd="0" presId="urn:microsoft.com/office/officeart/2005/8/layout/vList6"/>
    <dgm:cxn modelId="{6DC09F92-C896-4A75-87B2-BD56B0BE88AE}" srcId="{14606C84-BA5F-4477-8DD8-415856B3C578}" destId="{A64981BB-7998-4BBB-BDC5-70D444FCB5AC}" srcOrd="0" destOrd="0" parTransId="{89038D69-9AA1-4F51-800F-5B06D539130F}" sibTransId="{382E1232-6735-46F4-BC6A-E01EBF7500CB}"/>
    <dgm:cxn modelId="{BC582FF4-672E-4B6B-9988-8670FDA10CFB}" type="presOf" srcId="{B1203140-B94F-427D-A62B-25910003F762}" destId="{E079FAE0-1484-41A8-979C-5FA2DD1DF63C}" srcOrd="0" destOrd="0" presId="urn:microsoft.com/office/officeart/2005/8/layout/vList6"/>
    <dgm:cxn modelId="{305107BF-B5B5-4326-954B-2ACB9E193A68}" srcId="{1B68B32B-BBBB-4C76-AA89-83A0EE9635BF}" destId="{7716EBA3-848B-482E-B649-8448EBEF9843}" srcOrd="0" destOrd="0" parTransId="{78F20F17-9169-4B6F-940D-A0E92A95F364}" sibTransId="{6786A9BA-E61B-4D68-8EEC-AC0F5CF620A6}"/>
    <dgm:cxn modelId="{AA5C8AB6-E66D-41F6-A879-BAE7C3AC3252}" type="presOf" srcId="{865C4ED3-8FB8-4C4B-9DBB-773891B7920F}" destId="{A58EC86A-67CB-4F1E-B93C-C4967A31A899}" srcOrd="0" destOrd="1" presId="urn:microsoft.com/office/officeart/2005/8/layout/vList6"/>
    <dgm:cxn modelId="{BA8BC46E-4006-47DC-8401-0A6EA5C885D4}" srcId="{B1203140-B94F-427D-A62B-25910003F762}" destId="{D769F541-C37A-4957-B021-9E28695711A2}" srcOrd="0" destOrd="0" parTransId="{7426A42B-630A-4AE9-A6B2-3F591FEB3715}" sibTransId="{BCF2EA62-24C9-447C-9868-7C009B3F8D11}"/>
    <dgm:cxn modelId="{0E2DD9E3-F1FA-4070-9AC0-6C1B0A3B6F31}" srcId="{D769F541-C37A-4957-B021-9E28695711A2}" destId="{865C4ED3-8FB8-4C4B-9DBB-773891B7920F}" srcOrd="1" destOrd="0" parTransId="{12AA4A41-22BA-4855-8A4A-DCD50288BB6D}" sibTransId="{E8C29252-0745-4F5F-B604-7CBA53F2D7DA}"/>
    <dgm:cxn modelId="{149EE517-208A-496C-9BC6-8034C79902E2}" type="presOf" srcId="{36317BFD-773E-4D09-825B-500B06318BFB}" destId="{7848128E-08C9-43F9-9951-E8127B36871A}" srcOrd="0" destOrd="0" presId="urn:microsoft.com/office/officeart/2005/8/layout/vList6"/>
    <dgm:cxn modelId="{4F21BCB6-0729-4868-B911-2694E1645DAB}" srcId="{B1203140-B94F-427D-A62B-25910003F762}" destId="{1B68B32B-BBBB-4C76-AA89-83A0EE9635BF}" srcOrd="1" destOrd="0" parTransId="{15902B3E-63E4-448F-BA58-2A63EA5FE735}" sibTransId="{446676D9-F23E-4C95-A7BB-2A0BE3198ABF}"/>
    <dgm:cxn modelId="{659593F4-8DB0-4EB5-9A34-5265BA8C0B02}" type="presOf" srcId="{D769F541-C37A-4957-B021-9E28695711A2}" destId="{9DD6FB1D-5A14-49EB-9304-4F29523922E9}" srcOrd="0" destOrd="0" presId="urn:microsoft.com/office/officeart/2005/8/layout/vList6"/>
    <dgm:cxn modelId="{08C71881-1642-42F6-BEB3-8454F6DB493E}" type="presOf" srcId="{7716EBA3-848B-482E-B649-8448EBEF9843}" destId="{0D64ECCD-2B44-4C04-BDC7-FFB7EA403CF0}" srcOrd="0" destOrd="0" presId="urn:microsoft.com/office/officeart/2005/8/layout/vList6"/>
    <dgm:cxn modelId="{B69B0A25-A600-4A0C-8FD0-03535DCAE6BE}" srcId="{D769F541-C37A-4957-B021-9E28695711A2}" destId="{0A75A694-4923-4D44-84BA-8F21981F7439}" srcOrd="0" destOrd="0" parTransId="{84C946E9-B170-40C4-915F-387D8E422D1C}" sibTransId="{75541953-6F66-467A-8E74-BDB9853A229A}"/>
    <dgm:cxn modelId="{260C88E1-5A40-450E-A46A-C4960BAC7BD9}" type="presOf" srcId="{14606C84-BA5F-4477-8DD8-415856B3C578}" destId="{AB2D4AF1-8C7F-4F34-BF31-AAF93194D8C4}" srcOrd="0" destOrd="0" presId="urn:microsoft.com/office/officeart/2005/8/layout/vList6"/>
    <dgm:cxn modelId="{5DC947EA-A1C2-4A4E-8468-0FA0497374C9}" type="presParOf" srcId="{E079FAE0-1484-41A8-979C-5FA2DD1DF63C}" destId="{FC6511E1-947F-4DE0-B133-A1B03F5F171D}" srcOrd="0" destOrd="0" presId="urn:microsoft.com/office/officeart/2005/8/layout/vList6"/>
    <dgm:cxn modelId="{7933114C-8E57-47E9-B413-54A3770E265E}" type="presParOf" srcId="{FC6511E1-947F-4DE0-B133-A1B03F5F171D}" destId="{9DD6FB1D-5A14-49EB-9304-4F29523922E9}" srcOrd="0" destOrd="0" presId="urn:microsoft.com/office/officeart/2005/8/layout/vList6"/>
    <dgm:cxn modelId="{D0DF258E-2D22-48C4-97E6-4A5FFCB4F2E4}" type="presParOf" srcId="{FC6511E1-947F-4DE0-B133-A1B03F5F171D}" destId="{A58EC86A-67CB-4F1E-B93C-C4967A31A899}" srcOrd="1" destOrd="0" presId="urn:microsoft.com/office/officeart/2005/8/layout/vList6"/>
    <dgm:cxn modelId="{2D333320-C2F2-4DE9-BF8E-EDB68AA74898}" type="presParOf" srcId="{E079FAE0-1484-41A8-979C-5FA2DD1DF63C}" destId="{BCD93E2C-CFF3-4030-9B02-621B7DDEB2FD}" srcOrd="1" destOrd="0" presId="urn:microsoft.com/office/officeart/2005/8/layout/vList6"/>
    <dgm:cxn modelId="{82C5E44F-F90F-48C2-AFD0-DBFCF9F0CDDA}" type="presParOf" srcId="{E079FAE0-1484-41A8-979C-5FA2DD1DF63C}" destId="{4448515C-FD0F-482C-A14E-34A59B76014E}" srcOrd="2" destOrd="0" presId="urn:microsoft.com/office/officeart/2005/8/layout/vList6"/>
    <dgm:cxn modelId="{07E3EDDF-BC3B-4D24-96AE-D40D166D8032}" type="presParOf" srcId="{4448515C-FD0F-482C-A14E-34A59B76014E}" destId="{10C7650C-0CE5-433B-B680-63F247932AA8}" srcOrd="0" destOrd="0" presId="urn:microsoft.com/office/officeart/2005/8/layout/vList6"/>
    <dgm:cxn modelId="{A9412894-275F-4B78-81A9-463A6A097132}" type="presParOf" srcId="{4448515C-FD0F-482C-A14E-34A59B76014E}" destId="{0D64ECCD-2B44-4C04-BDC7-FFB7EA403CF0}" srcOrd="1" destOrd="0" presId="urn:microsoft.com/office/officeart/2005/8/layout/vList6"/>
    <dgm:cxn modelId="{40FF69A3-D925-44E8-A689-D5D46328562C}" type="presParOf" srcId="{E079FAE0-1484-41A8-979C-5FA2DD1DF63C}" destId="{D54F5ABF-D63C-4B75-92C7-46D24636B1DF}" srcOrd="3" destOrd="0" presId="urn:microsoft.com/office/officeart/2005/8/layout/vList6"/>
    <dgm:cxn modelId="{8C18BBAA-8628-4D36-BADA-74D8132C1BFB}" type="presParOf" srcId="{E079FAE0-1484-41A8-979C-5FA2DD1DF63C}" destId="{B5F57BB7-64CB-4BF2-AC93-9E2578ADF9ED}" srcOrd="4" destOrd="0" presId="urn:microsoft.com/office/officeart/2005/8/layout/vList6"/>
    <dgm:cxn modelId="{8D0949C4-C1DD-42A3-8CA1-B4F0FD5EC6EE}" type="presParOf" srcId="{B5F57BB7-64CB-4BF2-AC93-9E2578ADF9ED}" destId="{097AA271-9C1F-4FEA-B1A5-D8AF78DA680C}" srcOrd="0" destOrd="0" presId="urn:microsoft.com/office/officeart/2005/8/layout/vList6"/>
    <dgm:cxn modelId="{8E497866-FEA6-4035-9B12-214AD4BA35AE}" type="presParOf" srcId="{B5F57BB7-64CB-4BF2-AC93-9E2578ADF9ED}" destId="{7848128E-08C9-43F9-9951-E8127B36871A}" srcOrd="1" destOrd="0" presId="urn:microsoft.com/office/officeart/2005/8/layout/vList6"/>
    <dgm:cxn modelId="{537E7AA4-87E9-4881-913A-464DD57EF6A0}" type="presParOf" srcId="{E079FAE0-1484-41A8-979C-5FA2DD1DF63C}" destId="{3D854630-17D9-4EAC-90ED-A692EE9B8493}" srcOrd="5" destOrd="0" presId="urn:microsoft.com/office/officeart/2005/8/layout/vList6"/>
    <dgm:cxn modelId="{31D500A4-30FE-42E3-AAFC-38B26CD9833A}" type="presParOf" srcId="{E079FAE0-1484-41A8-979C-5FA2DD1DF63C}" destId="{DD91B16B-8BCF-49C2-8794-7F94FEE01193}" srcOrd="6" destOrd="0" presId="urn:microsoft.com/office/officeart/2005/8/layout/vList6"/>
    <dgm:cxn modelId="{BAEC778E-DC08-4048-A839-04F1C01273EA}" type="presParOf" srcId="{DD91B16B-8BCF-49C2-8794-7F94FEE01193}" destId="{AB2D4AF1-8C7F-4F34-BF31-AAF93194D8C4}" srcOrd="0" destOrd="0" presId="urn:microsoft.com/office/officeart/2005/8/layout/vList6"/>
    <dgm:cxn modelId="{44FC36B1-D301-42B0-8CED-532574F8717C}" type="presParOf" srcId="{DD91B16B-8BCF-49C2-8794-7F94FEE01193}" destId="{A1636CF6-D683-4ABD-BF83-0164F815322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8EC86A-67CB-4F1E-B93C-C4967A31A899}">
      <dsp:nvSpPr>
        <dsp:cNvPr id="0" name=""/>
        <dsp:cNvSpPr/>
      </dsp:nvSpPr>
      <dsp:spPr>
        <a:xfrm>
          <a:off x="4023360" y="1152"/>
          <a:ext cx="6035040" cy="913937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alpha val="90000"/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t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4000" kern="1200" dirty="0"/>
            <a:t>IMAM POKLIC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sl-SI" sz="2100" kern="1200" dirty="0"/>
        </a:p>
      </dsp:txBody>
      <dsp:txXfrm>
        <a:off x="4023360" y="115394"/>
        <a:ext cx="5692314" cy="685453"/>
      </dsp:txXfrm>
    </dsp:sp>
    <dsp:sp modelId="{9DD6FB1D-5A14-49EB-9304-4F29523922E9}">
      <dsp:nvSpPr>
        <dsp:cNvPr id="0" name=""/>
        <dsp:cNvSpPr/>
      </dsp:nvSpPr>
      <dsp:spPr>
        <a:xfrm>
          <a:off x="0" y="0"/>
          <a:ext cx="4023360" cy="913937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400" kern="1200" dirty="0">
              <a:solidFill>
                <a:schemeClr val="tx1"/>
              </a:solidFill>
            </a:rPr>
            <a:t>NIŽJE POKLICNO IZOBRAŽEVANJE</a:t>
          </a:r>
        </a:p>
      </dsp:txBody>
      <dsp:txXfrm>
        <a:off x="44615" y="44615"/>
        <a:ext cx="3934130" cy="824707"/>
      </dsp:txXfrm>
    </dsp:sp>
    <dsp:sp modelId="{0D64ECCD-2B44-4C04-BDC7-FFB7EA403CF0}">
      <dsp:nvSpPr>
        <dsp:cNvPr id="0" name=""/>
        <dsp:cNvSpPr/>
      </dsp:nvSpPr>
      <dsp:spPr>
        <a:xfrm>
          <a:off x="4023360" y="1006483"/>
          <a:ext cx="6035040" cy="913937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alpha val="90000"/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t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4400" kern="1200" dirty="0"/>
            <a:t>IMAM POKLIC</a:t>
          </a:r>
        </a:p>
      </dsp:txBody>
      <dsp:txXfrm>
        <a:off x="4023360" y="1120725"/>
        <a:ext cx="5692314" cy="685453"/>
      </dsp:txXfrm>
    </dsp:sp>
    <dsp:sp modelId="{10C7650C-0CE5-433B-B680-63F247932AA8}">
      <dsp:nvSpPr>
        <dsp:cNvPr id="0" name=""/>
        <dsp:cNvSpPr/>
      </dsp:nvSpPr>
      <dsp:spPr>
        <a:xfrm>
          <a:off x="0" y="1006483"/>
          <a:ext cx="4023360" cy="913937"/>
        </a:xfrm>
        <a:prstGeom prst="roundRect">
          <a:avLst/>
        </a:prstGeom>
        <a:solidFill>
          <a:schemeClr val="accent3">
            <a:shade val="50000"/>
            <a:hueOff val="55100"/>
            <a:satOff val="-7940"/>
            <a:lumOff val="22716"/>
            <a:alphaOff val="0"/>
          </a:schemeClr>
        </a:soli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400" kern="1200" dirty="0">
              <a:solidFill>
                <a:schemeClr val="tx1"/>
              </a:solidFill>
            </a:rPr>
            <a:t>SREDNJE POKLICNO IZOBRAŽEVANJE</a:t>
          </a:r>
        </a:p>
      </dsp:txBody>
      <dsp:txXfrm>
        <a:off x="44615" y="1051098"/>
        <a:ext cx="3934130" cy="824707"/>
      </dsp:txXfrm>
    </dsp:sp>
    <dsp:sp modelId="{7848128E-08C9-43F9-9951-E8127B36871A}">
      <dsp:nvSpPr>
        <dsp:cNvPr id="0" name=""/>
        <dsp:cNvSpPr/>
      </dsp:nvSpPr>
      <dsp:spPr>
        <a:xfrm>
          <a:off x="4023360" y="2011815"/>
          <a:ext cx="6035040" cy="913937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alpha val="90000"/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t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4400" kern="1200" dirty="0"/>
            <a:t>IMAM POKLIC</a:t>
          </a:r>
        </a:p>
      </dsp:txBody>
      <dsp:txXfrm>
        <a:off x="4023360" y="2126057"/>
        <a:ext cx="5692314" cy="685453"/>
      </dsp:txXfrm>
    </dsp:sp>
    <dsp:sp modelId="{097AA271-9C1F-4FEA-B1A5-D8AF78DA680C}">
      <dsp:nvSpPr>
        <dsp:cNvPr id="0" name=""/>
        <dsp:cNvSpPr/>
      </dsp:nvSpPr>
      <dsp:spPr>
        <a:xfrm>
          <a:off x="0" y="2011815"/>
          <a:ext cx="4023360" cy="913937"/>
        </a:xfrm>
        <a:prstGeom prst="roundRect">
          <a:avLst/>
        </a:prstGeom>
        <a:solidFill>
          <a:schemeClr val="accent3">
            <a:shade val="50000"/>
            <a:hueOff val="110200"/>
            <a:satOff val="-15880"/>
            <a:lumOff val="45432"/>
            <a:alphaOff val="0"/>
          </a:schemeClr>
        </a:soli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400" kern="1200" dirty="0">
              <a:solidFill>
                <a:schemeClr val="tx1"/>
              </a:solidFill>
            </a:rPr>
            <a:t>STROKOVNO IN TEHNIŠKO IZOBRAŽEVANJE</a:t>
          </a:r>
        </a:p>
      </dsp:txBody>
      <dsp:txXfrm>
        <a:off x="44615" y="2056430"/>
        <a:ext cx="3934130" cy="824707"/>
      </dsp:txXfrm>
    </dsp:sp>
    <dsp:sp modelId="{A1636CF6-D683-4ABD-BF83-0164F815322E}">
      <dsp:nvSpPr>
        <dsp:cNvPr id="0" name=""/>
        <dsp:cNvSpPr/>
      </dsp:nvSpPr>
      <dsp:spPr>
        <a:xfrm>
          <a:off x="4023360" y="3017147"/>
          <a:ext cx="6035040" cy="913937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alpha val="90000"/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t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4400" kern="1200" dirty="0"/>
            <a:t>NIMAM POKLICA</a:t>
          </a:r>
        </a:p>
      </dsp:txBody>
      <dsp:txXfrm>
        <a:off x="4023360" y="3131389"/>
        <a:ext cx="5692314" cy="685453"/>
      </dsp:txXfrm>
    </dsp:sp>
    <dsp:sp modelId="{AB2D4AF1-8C7F-4F34-BF31-AAF93194D8C4}">
      <dsp:nvSpPr>
        <dsp:cNvPr id="0" name=""/>
        <dsp:cNvSpPr/>
      </dsp:nvSpPr>
      <dsp:spPr>
        <a:xfrm>
          <a:off x="0" y="3017147"/>
          <a:ext cx="4023360" cy="913937"/>
        </a:xfrm>
        <a:prstGeom prst="roundRect">
          <a:avLst/>
        </a:prstGeom>
        <a:solidFill>
          <a:schemeClr val="accent3">
            <a:shade val="50000"/>
            <a:hueOff val="55100"/>
            <a:satOff val="-7940"/>
            <a:lumOff val="22716"/>
            <a:alphaOff val="0"/>
          </a:schemeClr>
        </a:soli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400" kern="1200" dirty="0">
              <a:solidFill>
                <a:schemeClr val="tx1"/>
              </a:solidFill>
            </a:rPr>
            <a:t>GIMNAZIJA</a:t>
          </a:r>
        </a:p>
      </dsp:txBody>
      <dsp:txXfrm>
        <a:off x="44615" y="3061762"/>
        <a:ext cx="3934130" cy="8247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da uredite slog podnaslova matrice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11/9/2023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11/9/2023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11/9/2023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11/9/2023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11/9/2023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11/9/2023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11/9/2023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11/9/2023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rips-rs.si/stipendije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/>
              <a:t>KAM PA ZDAJ?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/>
              <a:t>Poklicna orientacija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0258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DCE1525-B644-4894-9FA4-D85BB14B8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>
                <a:solidFill>
                  <a:schemeClr val="tx2">
                    <a:lumMod val="75000"/>
                  </a:schemeClr>
                </a:solidFill>
              </a:rPr>
              <a:t>GIMNAZIJA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29EFAE6E-34DC-4006-ACD7-BD9BDE4DF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TRAJANJE: </a:t>
            </a:r>
            <a:r>
              <a:rPr lang="sl-SI" b="1" dirty="0">
                <a:solidFill>
                  <a:schemeClr val="tx2">
                    <a:lumMod val="75000"/>
                  </a:schemeClr>
                </a:solidFill>
              </a:rPr>
              <a:t>4 LETA</a:t>
            </a:r>
          </a:p>
          <a:p>
            <a:r>
              <a:rPr lang="sl-SI" dirty="0"/>
              <a:t>POGOJI: </a:t>
            </a:r>
            <a:r>
              <a:rPr lang="sl-SI" b="1" dirty="0">
                <a:solidFill>
                  <a:schemeClr val="tx2">
                    <a:lumMod val="75000"/>
                  </a:schemeClr>
                </a:solidFill>
              </a:rPr>
              <a:t>KONČANA OŠ </a:t>
            </a:r>
          </a:p>
          <a:p>
            <a:r>
              <a:rPr lang="sl-SI" dirty="0"/>
              <a:t>ZAKLJUČEK: </a:t>
            </a:r>
            <a:r>
              <a:rPr lang="sl-SI" b="1" dirty="0">
                <a:solidFill>
                  <a:schemeClr val="tx2">
                    <a:lumMod val="75000"/>
                  </a:schemeClr>
                </a:solidFill>
              </a:rPr>
              <a:t>SPLOŠNA MATURA</a:t>
            </a:r>
          </a:p>
          <a:p>
            <a:r>
              <a:rPr lang="sl-SI" dirty="0"/>
              <a:t>NADALJEVANJE IZOBRAŽEVANJA: </a:t>
            </a:r>
            <a:r>
              <a:rPr lang="sl-SI" b="1" dirty="0">
                <a:solidFill>
                  <a:schemeClr val="tx2">
                    <a:lumMod val="75000"/>
                  </a:schemeClr>
                </a:solidFill>
              </a:rPr>
              <a:t>VIŠJA ŠOLA, VISOKA ŠOLA, UNIVERZITETNI PROGRAM</a:t>
            </a:r>
          </a:p>
          <a:p>
            <a:r>
              <a:rPr lang="sl-SI" dirty="0"/>
              <a:t>VRSTE: </a:t>
            </a:r>
            <a:r>
              <a:rPr lang="sl-SI" b="1" dirty="0">
                <a:solidFill>
                  <a:schemeClr val="tx2">
                    <a:lumMod val="75000"/>
                  </a:schemeClr>
                </a:solidFill>
              </a:rPr>
              <a:t>SPLOŠNA GIMNAZIJA, KLASIČNA GIMNAZIJA, ŠPORTNA GIMNAZIJA, UMETNIŠKA GIMNAZIJA (GLASBENA, LIKOVNA, PLESNA, GLEDALIŠKA), EKONOMSKA GIMNAZIJA, TEHNIŠKA GIMNAZIJA</a:t>
            </a:r>
          </a:p>
        </p:txBody>
      </p:sp>
    </p:spTree>
    <p:extLst>
      <p:ext uri="{BB962C8B-B14F-4D97-AF65-F5344CB8AC3E}">
        <p14:creationId xmlns:p14="http://schemas.microsoft.com/office/powerpoint/2010/main" val="32038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l-SI" b="1" dirty="0">
                <a:solidFill>
                  <a:schemeClr val="tx2">
                    <a:lumMod val="75000"/>
                  </a:schemeClr>
                </a:solidFill>
              </a:rPr>
              <a:t>MATURITETNI TEČAJ in POKLICNI TEČAJI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b="1" dirty="0">
                <a:solidFill>
                  <a:schemeClr val="tx2">
                    <a:lumMod val="75000"/>
                  </a:schemeClr>
                </a:solidFill>
              </a:rPr>
              <a:t>MATURITETNI TEČAJ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PO ZAKLJUČKU SREDNJEGA POKLICNEGA IN TEHNIŠKEGA IZOBRAŽEVANJA SE LAHKO VPIŠEŠ TUDI NA MATURITENI TEČAJ, KI OMOGOČA VPIS V UNIVERZITETNE ŠTUDIJSKE PROGRAME, KONČA SE S SPLOŠNO MATURO. 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b="1" dirty="0">
                <a:solidFill>
                  <a:schemeClr val="tx2">
                    <a:lumMod val="75000"/>
                  </a:schemeClr>
                </a:solidFill>
              </a:rPr>
              <a:t>POKLICNI TEČAJ</a:t>
            </a:r>
          </a:p>
          <a:p>
            <a:pPr marL="0" indent="0">
              <a:buNone/>
            </a:pPr>
            <a:r>
              <a:rPr lang="sl-SI" dirty="0"/>
              <a:t>VSI KI ŽELIJO PRIDOBITI STROKOVNO IZOBRAZBO IN SO KONČALI 4 LETNIK GIMNAZIJE ALI ZAKLJUČNI LETNIK PROGRAMA ZA PRIDOBITEV SREDNJE STROKOVNE IZOBRAZBE.</a:t>
            </a:r>
          </a:p>
        </p:txBody>
      </p:sp>
    </p:spTree>
    <p:extLst>
      <p:ext uri="{BB962C8B-B14F-4D97-AF65-F5344CB8AC3E}">
        <p14:creationId xmlns:p14="http://schemas.microsoft.com/office/powerpoint/2010/main" val="212727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042017F-38C0-4A01-9CFB-579C1E1B2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>
                <a:solidFill>
                  <a:schemeClr val="tx2">
                    <a:lumMod val="75000"/>
                  </a:schemeClr>
                </a:solidFill>
              </a:rPr>
              <a:t>VPISNI POGOJ NADARJENOSTI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66D12638-E826-455F-8593-80156C56AA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953" y="1721224"/>
            <a:ext cx="11331387" cy="476922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à"/>
            </a:pPr>
            <a:r>
              <a:rPr lang="sl-SI" dirty="0">
                <a:sym typeface="Wingdings" panose="05000000000000000000" pitchFamily="2" charset="2"/>
              </a:rPr>
              <a:t> SREDNJA OBLIKOVNA ŠOLA LJUBLJANA: TEHNIK OBLIKOVANJA in FOTOGRAFSKI TEHNIK  – preizkus likovne nadarjenosti (PLN)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sl-SI" dirty="0">
                <a:sym typeface="Wingdings" panose="05000000000000000000" pitchFamily="2" charset="2"/>
              </a:rPr>
              <a:t> SREDNJA ŠOLA ZA FARMACIJO, KOZMETIKO IN ZDRAVSTVO: TEHNIK ZOBNE PROTETIKE – preizkus ročnih spretnosti, razlikovanja barv in smisla za oblikovanje  </a:t>
            </a:r>
          </a:p>
          <a:p>
            <a:pPr marL="0" indent="0">
              <a:buNone/>
            </a:pPr>
            <a:r>
              <a:rPr lang="sl-SI" dirty="0">
                <a:sym typeface="Wingdings" panose="05000000000000000000" pitchFamily="2" charset="2"/>
              </a:rPr>
              <a:t> UMETNIŠKA GIMNAZIJA</a:t>
            </a:r>
          </a:p>
          <a:p>
            <a:pPr marL="0" indent="0">
              <a:buNone/>
            </a:pPr>
            <a:r>
              <a:rPr lang="sl-SI" dirty="0">
                <a:sym typeface="Wingdings" panose="05000000000000000000" pitchFamily="2" charset="2"/>
              </a:rPr>
              <a:t>              Likovna smer – preizkus likovne nadarjenosti</a:t>
            </a:r>
          </a:p>
          <a:p>
            <a:pPr marL="0" indent="0">
              <a:buNone/>
            </a:pPr>
            <a:r>
              <a:rPr lang="sl-SI" dirty="0">
                <a:sym typeface="Wingdings" panose="05000000000000000000" pitchFamily="2" charset="2"/>
              </a:rPr>
              <a:t>              Glasbena smer – preizkus glasbene nadarjenosti</a:t>
            </a:r>
          </a:p>
          <a:p>
            <a:pPr marL="0" indent="0">
              <a:buNone/>
            </a:pPr>
            <a:r>
              <a:rPr lang="sl-SI" dirty="0">
                <a:sym typeface="Wingdings" panose="05000000000000000000" pitchFamily="2" charset="2"/>
              </a:rPr>
              <a:t>              Plesna smer – preizkus plesne nadarjenosti</a:t>
            </a:r>
          </a:p>
          <a:p>
            <a:pPr marL="0" indent="0">
              <a:buNone/>
            </a:pPr>
            <a:r>
              <a:rPr lang="sl-SI" dirty="0">
                <a:sym typeface="Wingdings" panose="05000000000000000000" pitchFamily="2" charset="2"/>
              </a:rPr>
              <a:t> ŠPORTNA GIMNAZIJA in EKONOMSKA ŠPORTNA GIMNAZIJA</a:t>
            </a:r>
          </a:p>
          <a:p>
            <a:r>
              <a:rPr lang="sl-SI" dirty="0">
                <a:sym typeface="Wingdings" panose="05000000000000000000" pitchFamily="2" charset="2"/>
              </a:rPr>
              <a:t>       </a:t>
            </a:r>
            <a:r>
              <a:rPr lang="sl-SI" b="1" dirty="0"/>
              <a:t>zdravniško potrdilo osebnega zdravnika, ali zdravnika specialista medicine dela in športa, ali potrdilo o rednem preventivnem pregledu kandidata v zadnjem letu,</a:t>
            </a:r>
            <a:r>
              <a:rPr lang="sl-SI" dirty="0"/>
              <a:t> iz katerega je razvidno splošno zdravstveno stanje kandidata;</a:t>
            </a:r>
          </a:p>
          <a:p>
            <a:r>
              <a:rPr lang="sl-SI" b="1" dirty="0"/>
              <a:t>potrdilo nacionalne panožne športne zveze za vpis v športni oddelek</a:t>
            </a:r>
            <a:r>
              <a:rPr lang="sl-SI" dirty="0"/>
              <a:t>, ki vsebuje:</a:t>
            </a:r>
          </a:p>
          <a:p>
            <a:pPr lvl="1"/>
            <a:r>
              <a:rPr lang="sl-SI" u="sng" dirty="0"/>
              <a:t>izjavo trenerja</a:t>
            </a:r>
            <a:r>
              <a:rPr lang="sl-SI" dirty="0"/>
              <a:t> o sodelovanju s športnim koordinatorjem in</a:t>
            </a:r>
          </a:p>
          <a:p>
            <a:pPr lvl="1"/>
            <a:r>
              <a:rPr lang="sl-SI" u="sng" dirty="0"/>
              <a:t>podatke o doseženih športnih rezultatih</a:t>
            </a:r>
            <a:r>
              <a:rPr lang="sl-SI" dirty="0"/>
              <a:t> kandidata </a:t>
            </a:r>
            <a:r>
              <a:rPr lang="sl-SI" b="1" u="sng" dirty="0"/>
              <a:t>v zadnjih dveh letih.</a:t>
            </a:r>
            <a:endParaRPr lang="sl-SI" dirty="0"/>
          </a:p>
          <a:p>
            <a:pPr marL="0" indent="0">
              <a:buNone/>
            </a:pPr>
            <a:endParaRPr lang="sl-SI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sl-SI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421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0D6B4E8-2C79-4988-B31C-BD4D22308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PRIMER SEŠTEVKA TOČK</a:t>
            </a:r>
          </a:p>
        </p:txBody>
      </p:sp>
      <p:pic>
        <p:nvPicPr>
          <p:cNvPr id="4" name="Označba mesta vsebine 3">
            <a:extLst>
              <a:ext uri="{FF2B5EF4-FFF2-40B4-BE49-F238E27FC236}">
                <a16:creationId xmlns:a16="http://schemas.microsoft.com/office/drawing/2014/main" id="{9295F9FF-BED0-48DE-ADBD-49ECACFA3F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47067" y="1667434"/>
            <a:ext cx="5329514" cy="4939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94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4085AD2-8930-477B-AF04-7B89AA271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b="1" dirty="0">
                <a:solidFill>
                  <a:schemeClr val="tx2">
                    <a:lumMod val="75000"/>
                  </a:schemeClr>
                </a:solidFill>
              </a:rPr>
              <a:t>MERILA VPISA V PRIMERU OMEJITEV VPISA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E2FD739-E692-4F92-A47F-A5D9B8218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847" y="2014194"/>
            <a:ext cx="11223811" cy="4440394"/>
          </a:xfrm>
        </p:spPr>
        <p:txBody>
          <a:bodyPr>
            <a:normAutofit fontScale="92500" lnSpcReduction="10000"/>
          </a:bodyPr>
          <a:lstStyle/>
          <a:p>
            <a:r>
              <a:rPr lang="sl-SI" dirty="0"/>
              <a:t>Razvrstitev kandidatov glede na točke, ki jih pridobijo v 7., 8. in 9. razredu, možnih točk je 175 </a:t>
            </a:r>
            <a:r>
              <a:rPr lang="sl-SI" dirty="0">
                <a:sym typeface="Wingdings" panose="05000000000000000000" pitchFamily="2" charset="2"/>
              </a:rPr>
              <a:t> seštevek točk vseh predmetov</a:t>
            </a:r>
            <a:endParaRPr lang="sl-SI" dirty="0"/>
          </a:p>
          <a:p>
            <a:r>
              <a:rPr lang="sl-SI" dirty="0"/>
              <a:t>Če se v izbirnem krogu na spodnji meji omejitve razvrsti več kandidatov z enakim št. Točk, se izbira med njimi opravi na podlagi točk doseženih na nacionalnem preizkusu znanja (NPZ) iz matematike in slovenščine </a:t>
            </a:r>
          </a:p>
          <a:p>
            <a:r>
              <a:rPr lang="sl-SI" dirty="0"/>
              <a:t>PRIMER: Če ima določen srednješolski program na razpolago 50 mest, prijavljenih pa je 80 otrok, bodo pogledali točke iz ocen in sprejeli 50 otrok z najvišjimi točkami. Št. Točk, ki jih ima 50. – torej zadnji otrok, ki je še sprejet, predstavlja spodnjo mejo točk, ki jo moraš dosegati, če želiš biti sprejet. Če se na 50. mestu znajdeta dva ali več otrok z enakim št. Točk iz ocen se pregledajo dosežki na NPZ in sprejme se tistega z boljšim rezultatom. </a:t>
            </a:r>
          </a:p>
          <a:p>
            <a:r>
              <a:rPr lang="sl-SI" dirty="0"/>
              <a:t>ŠPORTNA GIMNAZIJA: V primeru omejitve vpisa v športni oddelek v programu Gimnazija se poleg ostalih meril, ki veljajo za izbor kandidatov v programu gimnazije, dodajo k točkam za učni uspeh, točke glede na športne dosežke, opredeljene s statusi:</a:t>
            </a:r>
          </a:p>
          <a:p>
            <a:r>
              <a:rPr lang="sl-SI" dirty="0"/>
              <a:t>Status A + 10 točk</a:t>
            </a:r>
          </a:p>
          <a:p>
            <a:r>
              <a:rPr lang="sl-SI" dirty="0"/>
              <a:t>Status B + 5 točk</a:t>
            </a:r>
          </a:p>
          <a:p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18315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FD77E0E-B382-4C21-8EB5-33C5D3A6F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26F004A4-16B1-41F8-B012-1C4F548AE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l-SI" dirty="0" smtClean="0"/>
              <a:t>- Kandidati</a:t>
            </a:r>
            <a:r>
              <a:rPr lang="sl-SI" dirty="0"/>
              <a:t>, ki se prijavijo na šolo oziroma v program </a:t>
            </a:r>
            <a:r>
              <a:rPr lang="sl-SI" b="1" dirty="0"/>
              <a:t>brez omejitve vpisa</a:t>
            </a:r>
            <a:r>
              <a:rPr lang="sl-SI" dirty="0"/>
              <a:t>, se po zaključku</a:t>
            </a:r>
          </a:p>
          <a:p>
            <a:pPr marL="0" indent="0">
              <a:buNone/>
            </a:pPr>
            <a:r>
              <a:rPr lang="sl-SI" dirty="0"/>
              <a:t>osnovnošolskega izobraževanja ob predložitvi izvirnikov spričeval tudi vpišejo. </a:t>
            </a:r>
            <a:endParaRPr lang="sl-SI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sl-SI" dirty="0" smtClean="0"/>
              <a:t>- Kandidati, ki </a:t>
            </a:r>
            <a:r>
              <a:rPr lang="sl-SI" dirty="0"/>
              <a:t>pa se prijavijo na šolo oziroma v program </a:t>
            </a:r>
            <a:r>
              <a:rPr lang="sl-SI" b="1" dirty="0"/>
              <a:t>z omejitvijo vpisa</a:t>
            </a:r>
            <a:r>
              <a:rPr lang="sl-SI" dirty="0"/>
              <a:t>, pa sodelujejo v </a:t>
            </a:r>
            <a:r>
              <a:rPr lang="sl-SI" dirty="0" smtClean="0"/>
              <a:t>izbirnem postopku</a:t>
            </a:r>
            <a:r>
              <a:rPr lang="sl-SI" dirty="0"/>
              <a:t>, v katerem šole kandidate na podlagi meril za izbiro v primeru omejitve </a:t>
            </a:r>
            <a:r>
              <a:rPr lang="sl-SI" dirty="0" smtClean="0"/>
              <a:t>vpisa izbirajo </a:t>
            </a:r>
            <a:r>
              <a:rPr lang="sl-SI" dirty="0"/>
              <a:t>v dveh krogih. V prvem krogu izberejo kandidate za 90 % razpisanih mest.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sl-SI" dirty="0" smtClean="0"/>
              <a:t>- Kandidati</a:t>
            </a:r>
            <a:r>
              <a:rPr lang="sl-SI" dirty="0"/>
              <a:t>, </a:t>
            </a:r>
            <a:r>
              <a:rPr lang="sl-SI" b="1" dirty="0"/>
              <a:t>ki niso bili izbrani na šoli</a:t>
            </a:r>
            <a:r>
              <a:rPr lang="sl-SI" dirty="0"/>
              <a:t>, na katero so oddali prijavo, se lahko v drugem </a:t>
            </a:r>
            <a:r>
              <a:rPr lang="sl-SI" dirty="0" smtClean="0"/>
              <a:t>krogu prijavijo </a:t>
            </a:r>
            <a:r>
              <a:rPr lang="sl-SI" dirty="0"/>
              <a:t>na preostalih 10 % vpisnih mest na šolah z omejenim vpisom ali na prosta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sl-SI" dirty="0"/>
              <a:t>vpisna mesta na šolah, ki nimajo dovolj prijavljenih kandidatov.</a:t>
            </a:r>
          </a:p>
        </p:txBody>
      </p:sp>
    </p:spTree>
    <p:extLst>
      <p:ext uri="{BB962C8B-B14F-4D97-AF65-F5344CB8AC3E}">
        <p14:creationId xmlns:p14="http://schemas.microsoft.com/office/powerpoint/2010/main" val="209894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5FA9408-CF84-45A9-822A-646956B1C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>
                <a:solidFill>
                  <a:schemeClr val="tx2">
                    <a:lumMod val="75000"/>
                  </a:schemeClr>
                </a:solidFill>
              </a:rPr>
              <a:t>DATUMI NPZ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23D86D4-A681-4AF9-ADAC-238361BA6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b="1" dirty="0">
                <a:solidFill>
                  <a:srgbClr val="C00000"/>
                </a:solidFill>
              </a:rPr>
              <a:t>7. 5. 2024 </a:t>
            </a:r>
            <a:r>
              <a:rPr lang="sl-SI" b="1" dirty="0">
                <a:solidFill>
                  <a:schemeClr val="tx2">
                    <a:lumMod val="75000"/>
                  </a:schemeClr>
                </a:solidFill>
              </a:rPr>
              <a:t>SLOVENŠČINA</a:t>
            </a:r>
          </a:p>
          <a:p>
            <a:endParaRPr lang="sl-SI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sl-SI" b="1" dirty="0">
                <a:solidFill>
                  <a:srgbClr val="C00000"/>
                </a:solidFill>
              </a:rPr>
              <a:t>9. 5. 2024 </a:t>
            </a:r>
            <a:r>
              <a:rPr lang="sl-SI" b="1" dirty="0">
                <a:solidFill>
                  <a:schemeClr val="tx2">
                    <a:lumMod val="75000"/>
                  </a:schemeClr>
                </a:solidFill>
              </a:rPr>
              <a:t>MATEMATIKA</a:t>
            </a:r>
          </a:p>
          <a:p>
            <a:endParaRPr lang="sl-SI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sl-SI" b="1" dirty="0">
                <a:solidFill>
                  <a:srgbClr val="C00000"/>
                </a:solidFill>
              </a:rPr>
              <a:t>13. 5. 2024 </a:t>
            </a:r>
            <a:r>
              <a:rPr lang="sl-SI" b="1" dirty="0">
                <a:solidFill>
                  <a:schemeClr val="tx2">
                    <a:lumMod val="75000"/>
                  </a:schemeClr>
                </a:solidFill>
              </a:rPr>
              <a:t>3. PREDMET</a:t>
            </a:r>
            <a:endParaRPr lang="sl-SI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75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43A5640-0DF8-4899-A55D-C0C53F55E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>
                <a:solidFill>
                  <a:schemeClr val="tx2">
                    <a:lumMod val="75000"/>
                  </a:schemeClr>
                </a:solidFill>
              </a:rPr>
              <a:t>INFORMATIVNI DNEVI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3F6250DB-95AD-41A5-A4E6-8295CBA76A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200" b="1" dirty="0">
                <a:solidFill>
                  <a:srgbClr val="C00000"/>
                </a:solidFill>
              </a:rPr>
              <a:t>16. 2. in 17. 2. 2024</a:t>
            </a:r>
          </a:p>
        </p:txBody>
      </p:sp>
    </p:spTree>
    <p:extLst>
      <p:ext uri="{BB962C8B-B14F-4D97-AF65-F5344CB8AC3E}">
        <p14:creationId xmlns:p14="http://schemas.microsoft.com/office/powerpoint/2010/main" val="414094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E030A1E-F3CE-49D0-BB31-E211D572F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dirty="0"/>
              <a:t>ŠTIPENDIRANJE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38118F00-788F-4C92-B2D6-4C45032D2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0259" y="1640541"/>
            <a:ext cx="10811435" cy="4894730"/>
          </a:xfrm>
        </p:spPr>
        <p:txBody>
          <a:bodyPr>
            <a:normAutofit/>
          </a:bodyPr>
          <a:lstStyle/>
          <a:p>
            <a:r>
              <a:rPr lang="sl-SI" b="1" dirty="0">
                <a:solidFill>
                  <a:schemeClr val="tx2">
                    <a:lumMod val="75000"/>
                  </a:schemeClr>
                </a:solidFill>
              </a:rPr>
              <a:t>DRŽAVNA ŠTIPENDIJA </a:t>
            </a:r>
            <a:r>
              <a:rPr lang="sl-SI" dirty="0"/>
              <a:t>(Državna štipendija je dopolnilni prejemek, namenjen kritju stroškov, ki nastanejo v času šolanja. Z državno štipendijo želimo spodbuditi izobraževanje in doseganje višje izobrazbene ravni upravičencev. Dodeljujejo jo pristojni centri za socialno delo tako za študij v Republiki Sloveniji kot za študij v tujini na javno veljavnem izobraževalnem programu in izobraževalni ustanovi)</a:t>
            </a:r>
            <a:endParaRPr lang="sl-SI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sl-SI" b="1" dirty="0">
                <a:solidFill>
                  <a:schemeClr val="tx2">
                    <a:lumMod val="75000"/>
                  </a:schemeClr>
                </a:solidFill>
              </a:rPr>
              <a:t>ZOISOVA ŠTIPENDIJA </a:t>
            </a:r>
            <a:r>
              <a:rPr lang="sl-SI" dirty="0"/>
              <a:t>(Je namenjena najboljšim dijakom in študentom kot spodbuda za doseganje izjemnih dosežkov in s tem ustvarjanje dodane vrednosti na področju znanja, raziskovanja in razvojne dejavnosti)</a:t>
            </a:r>
            <a:endParaRPr lang="sl-SI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sl-SI" b="1" dirty="0">
                <a:solidFill>
                  <a:schemeClr val="tx2">
                    <a:lumMod val="75000"/>
                  </a:schemeClr>
                </a:solidFill>
              </a:rPr>
              <a:t>ŠTIPENDIJA ZA DEFICITARNE POKLICE </a:t>
            </a:r>
            <a:r>
              <a:rPr lang="sl-SI" dirty="0"/>
              <a:t>(Je namenjena spodbujanju mladih za vpis v izobraževalne programe za poklice, ki so prepoznani kot deficitarni)  </a:t>
            </a:r>
            <a:endParaRPr lang="sl-SI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sl-SI" b="1" dirty="0">
                <a:solidFill>
                  <a:schemeClr val="tx2">
                    <a:lumMod val="75000"/>
                  </a:schemeClr>
                </a:solidFill>
              </a:rPr>
              <a:t>KADROVSKA ŠTIPENDIJA  </a:t>
            </a:r>
            <a:r>
              <a:rPr lang="sl-SI" dirty="0"/>
              <a:t>(Kadrovske štipendije podeljujejo podjetja, na naši spletni strani pa imajo podjetja možnost, da v aplikaciji </a:t>
            </a:r>
            <a:r>
              <a:rPr lang="sl-SI" b="1" dirty="0" err="1"/>
              <a:t>Izmenjevalnica</a:t>
            </a:r>
            <a:r>
              <a:rPr lang="sl-SI" b="1" dirty="0"/>
              <a:t>   </a:t>
            </a:r>
            <a:r>
              <a:rPr lang="sl-SI" dirty="0"/>
              <a:t>sporočajo, kakšne kadre želijo štipendirati, dijaki in študenti pa lahko najdejo kadrovskega štipenditorja</a:t>
            </a:r>
            <a:r>
              <a:rPr lang="sl-SI" dirty="0" smtClean="0"/>
              <a:t>)</a:t>
            </a:r>
            <a:endParaRPr lang="sl-SI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l-SI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l-SI" b="1" dirty="0">
                <a:solidFill>
                  <a:schemeClr val="tx2">
                    <a:lumMod val="75000"/>
                  </a:schemeClr>
                </a:solidFill>
                <a:hlinkClick r:id="rId2"/>
              </a:rPr>
              <a:t>https://www.srips-rs.si/stipendije</a:t>
            </a:r>
            <a:endParaRPr lang="sl-SI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l-SI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58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052D442-8DDD-42D7-BF91-42CABCD61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5577" y="2697480"/>
            <a:ext cx="100584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sl-SI" dirty="0"/>
              <a:t>ROKOVNIK ZA VPIS UČENCEV V SREDNJE ŠOLE ZA ŠOLSKO LETO 2024/2025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B1EA900-F63D-468F-B289-1D3B1D2CB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7810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8399103-B853-41F3-B170-1D8DDD62C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graphicFrame>
        <p:nvGraphicFramePr>
          <p:cNvPr id="4" name="Označba mesta vsebine 3">
            <a:extLst>
              <a:ext uri="{FF2B5EF4-FFF2-40B4-BE49-F238E27FC236}">
                <a16:creationId xmlns:a16="http://schemas.microsoft.com/office/drawing/2014/main" id="{863F227A-47DA-4D6A-9798-55CC982AB1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0387329"/>
              </p:ext>
            </p:extLst>
          </p:nvPr>
        </p:nvGraphicFramePr>
        <p:xfrm>
          <a:off x="1066800" y="2103438"/>
          <a:ext cx="10058400" cy="3932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164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DE5B365-C47D-4DE4-84CD-D5918F6E6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pic>
        <p:nvPicPr>
          <p:cNvPr id="4" name="Označba mesta vsebine 3">
            <a:extLst>
              <a:ext uri="{FF2B5EF4-FFF2-40B4-BE49-F238E27FC236}">
                <a16:creationId xmlns:a16="http://schemas.microsoft.com/office/drawing/2014/main" id="{66597D34-5C02-4539-A296-61C4982BA5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6515" y="268941"/>
            <a:ext cx="8707325" cy="6327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32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dirty="0">
                <a:solidFill>
                  <a:schemeClr val="tx2">
                    <a:lumMod val="75000"/>
                  </a:schemeClr>
                </a:solidFill>
              </a:rPr>
              <a:t>KONČANA OSNOVNA ŠOLA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/>
          </a:p>
          <a:p>
            <a:endParaRPr lang="sl-SI" dirty="0"/>
          </a:p>
          <a:p>
            <a:endParaRPr lang="sl-SI" dirty="0"/>
          </a:p>
          <a:p>
            <a:endParaRPr lang="sl-SI" dirty="0"/>
          </a:p>
          <a:p>
            <a:pPr marL="0" indent="0">
              <a:buNone/>
            </a:pPr>
            <a:r>
              <a:rPr lang="sl-SI" dirty="0"/>
              <a:t>  </a:t>
            </a:r>
            <a:r>
              <a:rPr lang="sl-SI" b="1" dirty="0"/>
              <a:t>SPLOŠNO SREDNJEŠOLSKO IZOBRAŽEVANJE		POKLICNO IN STROKOVNO                 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sl-SI" b="1" dirty="0"/>
              <a:t>           (GIMNAZIJSKO IZOBRAŽEVANJE)                             SREDNJEŠOLSKO IZOBRAŽEVANJE</a:t>
            </a:r>
          </a:p>
        </p:txBody>
      </p:sp>
      <p:cxnSp>
        <p:nvCxnSpPr>
          <p:cNvPr id="5" name="Raven puščični povezovalnik 4"/>
          <p:cNvCxnSpPr/>
          <p:nvPr/>
        </p:nvCxnSpPr>
        <p:spPr>
          <a:xfrm flipH="1">
            <a:off x="3483429" y="2014194"/>
            <a:ext cx="2972789" cy="1556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en puščični povezovalnik 6"/>
          <p:cNvCxnSpPr/>
          <p:nvPr/>
        </p:nvCxnSpPr>
        <p:spPr>
          <a:xfrm>
            <a:off x="6553200" y="2014194"/>
            <a:ext cx="2712720" cy="14692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583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698824"/>
          </a:xfrm>
        </p:spPr>
        <p:txBody>
          <a:bodyPr>
            <a:normAutofit fontScale="90000"/>
          </a:bodyPr>
          <a:lstStyle/>
          <a:p>
            <a:pPr algn="ctr"/>
            <a:r>
              <a:rPr lang="sl-SI" b="1" dirty="0">
                <a:solidFill>
                  <a:schemeClr val="tx2">
                    <a:lumMod val="75000"/>
                  </a:schemeClr>
                </a:solidFill>
              </a:rPr>
              <a:t>GIMNAZIJSKO IZOBRAŽEVANJE</a:t>
            </a:r>
            <a:br>
              <a:rPr lang="sl-SI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sl-SI" dirty="0">
                <a:solidFill>
                  <a:schemeClr val="tx2">
                    <a:lumMod val="75000"/>
                  </a:schemeClr>
                </a:solidFill>
              </a:rPr>
              <a:t>traja 4 leta in se zaključi s splošno maturo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066800" y="2520656"/>
            <a:ext cx="10058400" cy="39319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l-SI" dirty="0"/>
              <a:t>                                               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b="1" dirty="0"/>
              <a:t>SPLOŠNO IZOBRAŽEVANJE		                               	STROKOVNO IZOBRAŽEVANJE</a:t>
            </a:r>
          </a:p>
          <a:p>
            <a:pPr marL="0" indent="0">
              <a:buNone/>
            </a:pPr>
            <a:r>
              <a:rPr lang="sl-SI" dirty="0"/>
              <a:t>Splošna in klasična gimnazija                                  Tehniška</a:t>
            </a:r>
          </a:p>
          <a:p>
            <a:pPr marL="0" indent="0">
              <a:buNone/>
            </a:pPr>
            <a:r>
              <a:rPr lang="sl-SI" dirty="0"/>
              <a:t>                                                                                    Ekonomska in </a:t>
            </a:r>
          </a:p>
          <a:p>
            <a:pPr marL="0" indent="0">
              <a:buNone/>
            </a:pPr>
            <a:r>
              <a:rPr lang="sl-SI" dirty="0"/>
              <a:t>                                                                                    Umetniška gimnazija:    - Glasbena smer,</a:t>
            </a:r>
          </a:p>
          <a:p>
            <a:pPr marL="0" indent="0">
              <a:buNone/>
            </a:pPr>
            <a:r>
              <a:rPr lang="sl-SI" dirty="0"/>
              <a:t>                                                                                                                             - Plesna smer,</a:t>
            </a:r>
          </a:p>
          <a:p>
            <a:pPr marL="0" indent="0">
              <a:buNone/>
            </a:pPr>
            <a:r>
              <a:rPr lang="sl-SI" dirty="0"/>
              <a:t>                                                                                                                             - Likovna smer,</a:t>
            </a:r>
          </a:p>
          <a:p>
            <a:pPr marL="0" indent="0">
              <a:buNone/>
            </a:pPr>
            <a:r>
              <a:rPr lang="sl-SI" dirty="0"/>
              <a:t>                                                                                                                             - Smer Gledališče                                     </a:t>
            </a:r>
          </a:p>
          <a:p>
            <a:pPr marL="0" indent="0">
              <a:buNone/>
            </a:pPr>
            <a:r>
              <a:rPr lang="sl-SI" dirty="0"/>
              <a:t>                                                                                                                                                 in film</a:t>
            </a:r>
          </a:p>
        </p:txBody>
      </p:sp>
      <p:cxnSp>
        <p:nvCxnSpPr>
          <p:cNvPr id="5" name="Raven puščični povezovalnik 4"/>
          <p:cNvCxnSpPr>
            <a:stCxn id="3" idx="0"/>
          </p:cNvCxnSpPr>
          <p:nvPr/>
        </p:nvCxnSpPr>
        <p:spPr>
          <a:xfrm flipH="1">
            <a:off x="2590800" y="2520656"/>
            <a:ext cx="3505200" cy="9224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en puščični povezovalnik 6"/>
          <p:cNvCxnSpPr>
            <a:stCxn id="3" idx="0"/>
          </p:cNvCxnSpPr>
          <p:nvPr/>
        </p:nvCxnSpPr>
        <p:spPr>
          <a:xfrm>
            <a:off x="6096000" y="2520656"/>
            <a:ext cx="3048000" cy="9224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212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66800" y="642593"/>
            <a:ext cx="10058400" cy="2114461"/>
          </a:xfrm>
        </p:spPr>
        <p:txBody>
          <a:bodyPr>
            <a:normAutofit/>
          </a:bodyPr>
          <a:lstStyle/>
          <a:p>
            <a:pPr algn="ctr"/>
            <a:r>
              <a:rPr lang="sl-SI" b="1" dirty="0">
                <a:solidFill>
                  <a:schemeClr val="tx2">
                    <a:lumMod val="75000"/>
                  </a:schemeClr>
                </a:solidFill>
              </a:rPr>
              <a:t>NIŽJE POKLICNO IZOBRAŽEVANJE</a:t>
            </a:r>
            <a:br>
              <a:rPr lang="sl-SI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sl-SI" dirty="0">
                <a:solidFill>
                  <a:schemeClr val="tx2">
                    <a:lumMod val="75000"/>
                  </a:schemeClr>
                </a:solidFill>
              </a:rPr>
              <a:t>po končanem šolanju pridobijo dijaki poklic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45127" y="2978726"/>
            <a:ext cx="10280073" cy="305631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l-SI" dirty="0"/>
          </a:p>
          <a:p>
            <a:pPr marL="0" indent="0" algn="ctr">
              <a:buNone/>
            </a:pPr>
            <a:r>
              <a:rPr lang="sl-SI" sz="2400" b="1" dirty="0"/>
              <a:t>Traja 2 leti in se zaključi z zaključnim izpitom</a:t>
            </a:r>
          </a:p>
          <a:p>
            <a:pPr marL="0" indent="0" algn="ctr">
              <a:buNone/>
            </a:pPr>
            <a:endParaRPr lang="sl-SI" sz="2400" b="1" dirty="0"/>
          </a:p>
          <a:p>
            <a:pPr marL="0" indent="0" algn="ctr">
              <a:buNone/>
            </a:pPr>
            <a:r>
              <a:rPr lang="sl-SI" dirty="0"/>
              <a:t>Za razliko od drugih programov, se lahko vključijo tudi tisti, ki so dokončali 7. razredov OŠ ali pa so ga zaključili po prilagojenem izobraževalnem programu</a:t>
            </a:r>
          </a:p>
          <a:p>
            <a:pPr marL="0" indent="0" algn="ctr">
              <a:buNone/>
            </a:pPr>
            <a:r>
              <a:rPr lang="sl-SI" dirty="0"/>
              <a:t>Pomočnik v biotehniki in oskrbi, pomočnik v tehnoloških procesih…</a:t>
            </a:r>
          </a:p>
        </p:txBody>
      </p:sp>
    </p:spTree>
    <p:extLst>
      <p:ext uri="{BB962C8B-B14F-4D97-AF65-F5344CB8AC3E}">
        <p14:creationId xmlns:p14="http://schemas.microsoft.com/office/powerpoint/2010/main" val="261521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69818" y="297612"/>
            <a:ext cx="10058400" cy="2017479"/>
          </a:xfrm>
        </p:spPr>
        <p:txBody>
          <a:bodyPr>
            <a:normAutofit fontScale="90000"/>
          </a:bodyPr>
          <a:lstStyle/>
          <a:p>
            <a:pPr algn="ctr"/>
            <a:r>
              <a:rPr lang="sl-SI" b="1" dirty="0">
                <a:solidFill>
                  <a:schemeClr val="tx2">
                    <a:lumMod val="75000"/>
                  </a:schemeClr>
                </a:solidFill>
              </a:rPr>
              <a:t>POKLICNO IN STROKOVNO SREDNJEŠOLSKO IZOBRAŽEVANJE</a:t>
            </a:r>
            <a:r>
              <a:rPr lang="sl-SI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sl-SI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sl-SI" dirty="0">
                <a:solidFill>
                  <a:schemeClr val="tx2">
                    <a:lumMod val="75000"/>
                  </a:schemeClr>
                </a:solidFill>
              </a:rPr>
              <a:t>dijaki pridobijo poklic</a:t>
            </a:r>
          </a:p>
        </p:txBody>
      </p:sp>
      <p:graphicFrame>
        <p:nvGraphicFramePr>
          <p:cNvPr id="4" name="Označba mesta vsebin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8012021"/>
              </p:ext>
            </p:extLst>
          </p:nvPr>
        </p:nvGraphicFramePr>
        <p:xfrm>
          <a:off x="415637" y="2315091"/>
          <a:ext cx="11388436" cy="460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4218">
                  <a:extLst>
                    <a:ext uri="{9D8B030D-6E8A-4147-A177-3AD203B41FA5}">
                      <a16:colId xmlns:a16="http://schemas.microsoft.com/office/drawing/2014/main" val="1628024407"/>
                    </a:ext>
                  </a:extLst>
                </a:gridCol>
                <a:gridCol w="5694218">
                  <a:extLst>
                    <a:ext uri="{9D8B030D-6E8A-4147-A177-3AD203B41FA5}">
                      <a16:colId xmlns:a16="http://schemas.microsoft.com/office/drawing/2014/main" val="969541608"/>
                    </a:ext>
                  </a:extLst>
                </a:gridCol>
              </a:tblGrid>
              <a:tr h="4275509">
                <a:tc>
                  <a:txBody>
                    <a:bodyPr/>
                    <a:lstStyle/>
                    <a:p>
                      <a:pPr algn="ctr"/>
                      <a:r>
                        <a:rPr lang="sl-SI" sz="3200" dirty="0"/>
                        <a:t>SREDNJE</a:t>
                      </a:r>
                      <a:r>
                        <a:rPr lang="sl-SI" sz="3200" baseline="0" dirty="0"/>
                        <a:t> </a:t>
                      </a:r>
                      <a:r>
                        <a:rPr lang="sl-SI" sz="3200" dirty="0"/>
                        <a:t>POKLICNO IZOBRAŽEVANJE</a:t>
                      </a:r>
                    </a:p>
                    <a:p>
                      <a:pPr algn="l"/>
                      <a:endParaRPr lang="sl-SI" sz="3200" dirty="0"/>
                    </a:p>
                    <a:p>
                      <a:pPr algn="l"/>
                      <a:r>
                        <a:rPr lang="sl-SI" sz="2000" b="0" dirty="0"/>
                        <a:t>Traja </a:t>
                      </a:r>
                      <a:r>
                        <a:rPr lang="sl-SI" sz="2000" b="1" dirty="0"/>
                        <a:t>3</a:t>
                      </a:r>
                      <a:r>
                        <a:rPr lang="sl-SI" sz="2000" b="0" dirty="0"/>
                        <a:t> leta                  </a:t>
                      </a:r>
                      <a:r>
                        <a:rPr lang="sl-SI" sz="2000" b="1" dirty="0"/>
                        <a:t>ZAKLJUČNI IZPIT</a:t>
                      </a:r>
                    </a:p>
                    <a:p>
                      <a:pPr algn="l"/>
                      <a:endParaRPr lang="sl-SI" sz="2000" b="0" dirty="0"/>
                    </a:p>
                    <a:p>
                      <a:pPr algn="l"/>
                      <a:r>
                        <a:rPr lang="sl-SI" sz="2000" b="0" dirty="0"/>
                        <a:t>(SLAŠČIČAR, PEK, MESAR, BOLNIČAR – NEGOVALEC…)</a:t>
                      </a:r>
                    </a:p>
                    <a:p>
                      <a:pPr algn="l"/>
                      <a:endParaRPr lang="sl-SI" sz="2000" b="0" dirty="0"/>
                    </a:p>
                    <a:p>
                      <a:pPr algn="l"/>
                      <a:endParaRPr lang="sl-SI" sz="2000" b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000" b="0" dirty="0"/>
                        <a:t>OMOGOČA</a:t>
                      </a:r>
                      <a:r>
                        <a:rPr lang="sl-SI" sz="2000" b="0" baseline="0" dirty="0"/>
                        <a:t> VPIS V PROGRAME POKLICNO TEHNIŠKEGA IZOBRAŽEVANJA (samo določeni programi – razpis) </a:t>
                      </a:r>
                      <a:r>
                        <a:rPr lang="sl-SI" sz="2000" b="0" dirty="0">
                          <a:solidFill>
                            <a:srgbClr val="002060"/>
                          </a:solidFill>
                        </a:rPr>
                        <a:t>+ 2 LETI (PTI)</a:t>
                      </a:r>
                    </a:p>
                    <a:p>
                      <a:pPr algn="l"/>
                      <a:endParaRPr lang="sl-SI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400" b="1" dirty="0"/>
                        <a:t>SREDNJE STROKOVNO IN POKLICNO – TEHNIŠKO IZOBRAŽEVANJE</a:t>
                      </a:r>
                    </a:p>
                    <a:p>
                      <a:pPr algn="l"/>
                      <a:endParaRPr lang="sl-SI" sz="2400" b="1" dirty="0"/>
                    </a:p>
                    <a:p>
                      <a:pPr algn="l"/>
                      <a:r>
                        <a:rPr lang="sl-SI" sz="2000" b="0" dirty="0"/>
                        <a:t>Traja </a:t>
                      </a:r>
                      <a:r>
                        <a:rPr lang="sl-SI" sz="2000" b="1" dirty="0"/>
                        <a:t>4</a:t>
                      </a:r>
                      <a:r>
                        <a:rPr lang="sl-SI" sz="2000" b="0" dirty="0"/>
                        <a:t> leta                </a:t>
                      </a:r>
                      <a:r>
                        <a:rPr lang="sl-SI" sz="2000" b="1" dirty="0"/>
                        <a:t>POKLICNA MATURA</a:t>
                      </a:r>
                    </a:p>
                    <a:p>
                      <a:pPr algn="l"/>
                      <a:r>
                        <a:rPr lang="sl-SI" sz="2000" b="0" dirty="0"/>
                        <a:t>(ŽIVILSKO – PREHRANSKI TEHNIK, </a:t>
                      </a:r>
                    </a:p>
                    <a:p>
                      <a:pPr algn="l"/>
                      <a:r>
                        <a:rPr lang="sl-SI" sz="2000" b="0" dirty="0"/>
                        <a:t>VETERINARSKI TEHNIK, TEHNIK ZDRAVSTVENE NEGE…)</a:t>
                      </a:r>
                      <a:endParaRPr lang="sl-SI" sz="2000" b="0" dirty="0">
                        <a:solidFill>
                          <a:schemeClr val="lt1"/>
                        </a:solidFill>
                      </a:endParaRPr>
                    </a:p>
                    <a:p>
                      <a:pPr algn="l"/>
                      <a:endParaRPr lang="sl-SI" sz="1800" b="0" i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sl-SI" sz="18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OMOGOČA VPIS V ŠTUDIJSKE PROGRAME VIŠJEGA IN VISOKEGA</a:t>
                      </a:r>
                      <a:r>
                        <a:rPr lang="sl-SI" sz="1800" b="0" i="0" kern="1200" baseline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STROKOVNEGA IZOBRAŽEVANJA</a:t>
                      </a:r>
                    </a:p>
                    <a:p>
                      <a:pPr algn="l"/>
                      <a:endParaRPr lang="sl-SI" sz="1800" b="0" i="0" kern="1200" baseline="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sl-SI" sz="18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</a:t>
                      </a:r>
                      <a:r>
                        <a:rPr lang="sl-SI" sz="1800" b="0" i="0" kern="1200" baseline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opravljenim 5 predmetom iz </a:t>
                      </a:r>
                      <a:r>
                        <a:rPr lang="sl-SI" sz="18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splošne mature pa tudi na nekatere univerzitetne študijske programe, ki to možnost dopuščajo.</a:t>
                      </a:r>
                      <a:endParaRPr lang="sl-SI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0535781"/>
                  </a:ext>
                </a:extLst>
              </a:tr>
            </a:tbl>
          </a:graphicData>
        </a:graphic>
      </p:graphicFrame>
      <p:sp>
        <p:nvSpPr>
          <p:cNvPr id="5" name="Desna puščica 4"/>
          <p:cNvSpPr/>
          <p:nvPr/>
        </p:nvSpPr>
        <p:spPr>
          <a:xfrm>
            <a:off x="2112817" y="3851563"/>
            <a:ext cx="886691" cy="277091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7" name="Desna puščica 6"/>
          <p:cNvSpPr/>
          <p:nvPr/>
        </p:nvSpPr>
        <p:spPr>
          <a:xfrm>
            <a:off x="7640780" y="3463631"/>
            <a:ext cx="886691" cy="277091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8" name="Desna puščica 7"/>
          <p:cNvSpPr/>
          <p:nvPr/>
        </p:nvSpPr>
        <p:spPr>
          <a:xfrm rot="5400000">
            <a:off x="10723418" y="4797976"/>
            <a:ext cx="886691" cy="277091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9" name="Desna puščica 8"/>
          <p:cNvSpPr/>
          <p:nvPr/>
        </p:nvSpPr>
        <p:spPr>
          <a:xfrm>
            <a:off x="4921861" y="6580909"/>
            <a:ext cx="886691" cy="277091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2066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6306907-1212-4836-892B-D3DBCA4DC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b="1" dirty="0">
                <a:solidFill>
                  <a:schemeClr val="tx2">
                    <a:lumMod val="75000"/>
                  </a:schemeClr>
                </a:solidFill>
              </a:rPr>
              <a:t>SREDNJE POKLICNO IZOBRAŽEVANJE – SPI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6C801CF8-1BED-4B6A-955E-B0B7E65DF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TRAJANJE : </a:t>
            </a:r>
            <a:r>
              <a:rPr lang="sl-SI" b="1" u="sng" dirty="0">
                <a:solidFill>
                  <a:schemeClr val="tx2">
                    <a:lumMod val="75000"/>
                  </a:schemeClr>
                </a:solidFill>
              </a:rPr>
              <a:t>3 LETA</a:t>
            </a:r>
          </a:p>
          <a:p>
            <a:r>
              <a:rPr lang="sl-SI" dirty="0"/>
              <a:t>POGOJI: </a:t>
            </a:r>
            <a:r>
              <a:rPr lang="sl-SI" b="1" dirty="0">
                <a:solidFill>
                  <a:schemeClr val="tx2">
                    <a:lumMod val="75000"/>
                  </a:schemeClr>
                </a:solidFill>
              </a:rPr>
              <a:t>KONČANA OŠ ali ZAKLJUČENO NIŽJE POKLICNO IZOBRAŽEVANJE</a:t>
            </a:r>
          </a:p>
          <a:p>
            <a:r>
              <a:rPr lang="sl-SI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ZAKLJUČEK</a:t>
            </a:r>
            <a:r>
              <a:rPr lang="sl-SI" dirty="0">
                <a:solidFill>
                  <a:srgbClr val="002060"/>
                </a:solidFill>
              </a:rPr>
              <a:t>: </a:t>
            </a:r>
            <a:r>
              <a:rPr lang="sl-SI" b="1" dirty="0">
                <a:solidFill>
                  <a:schemeClr val="tx2">
                    <a:lumMod val="75000"/>
                  </a:schemeClr>
                </a:solidFill>
              </a:rPr>
              <a:t>ZAKLJUČNI IZPIT</a:t>
            </a:r>
          </a:p>
          <a:p>
            <a:r>
              <a:rPr lang="sl-SI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NADALJEVANJE IZOBRAŽEVANJA: </a:t>
            </a:r>
            <a:r>
              <a:rPr lang="sl-SI" b="1" dirty="0">
                <a:solidFill>
                  <a:schemeClr val="tx2">
                    <a:lumMod val="75000"/>
                  </a:schemeClr>
                </a:solidFill>
              </a:rPr>
              <a:t>PTI (2 LETI)</a:t>
            </a:r>
          </a:p>
          <a:p>
            <a:r>
              <a:rPr lang="sl-SI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POKLIC:</a:t>
            </a:r>
            <a:r>
              <a:rPr lang="sl-SI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sl-SI" b="1" dirty="0">
                <a:solidFill>
                  <a:schemeClr val="tx2">
                    <a:lumMod val="75000"/>
                  </a:schemeClr>
                </a:solidFill>
              </a:rPr>
              <a:t>SLAŠČIČAR, FRIZER, PEK, MEHATRONIK…</a:t>
            </a:r>
          </a:p>
          <a:p>
            <a:endParaRPr lang="sl-SI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sl-SI" dirty="0"/>
              <a:t>Večina programov srednjega poklicnega izobraževanja se lahko izvaja tudi v vajeniški obliki. </a:t>
            </a:r>
          </a:p>
          <a:p>
            <a:r>
              <a:rPr lang="sl-SI" dirty="0"/>
              <a:t>V vajeniški obliki izobraževanja se najmanj 50 odstotkov izobraževalnega programa izvede kot praktično usposabljanje z delom pri delodajalcu, najmanj 40 odstotkov celotnega izobraževalnega programa pa izvede šola, od tega vse splošno izobraževalne predmete.  </a:t>
            </a:r>
          </a:p>
          <a:p>
            <a:endParaRPr lang="sl-SI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83579ED-7D67-4116-80A9-DAED69100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b="1" dirty="0">
                <a:solidFill>
                  <a:schemeClr val="tx2">
                    <a:lumMod val="75000"/>
                  </a:schemeClr>
                </a:solidFill>
              </a:rPr>
              <a:t>SREDNJE STROKOVNO IN TEHNIŠKO IZOBRAŽEVANJE - SSI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849EFC1-4538-4E4B-9A97-C14F5A3345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TRAJANJE: </a:t>
            </a:r>
            <a:r>
              <a:rPr lang="sl-SI" b="1" dirty="0">
                <a:solidFill>
                  <a:schemeClr val="tx2">
                    <a:lumMod val="75000"/>
                  </a:schemeClr>
                </a:solidFill>
              </a:rPr>
              <a:t>4 LETA</a:t>
            </a:r>
          </a:p>
          <a:p>
            <a:r>
              <a:rPr lang="sl-SI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POGOJI: </a:t>
            </a:r>
            <a:r>
              <a:rPr lang="sl-SI" b="1" dirty="0">
                <a:solidFill>
                  <a:schemeClr val="tx2">
                    <a:lumMod val="75000"/>
                  </a:schemeClr>
                </a:solidFill>
              </a:rPr>
              <a:t>KONČANA OSNOVNA ŠOLA ali ZAKLJUČENO SREDNJE POKLICNO IZOBRAŽEVANJE</a:t>
            </a:r>
          </a:p>
          <a:p>
            <a:r>
              <a:rPr lang="sl-SI" dirty="0">
                <a:solidFill>
                  <a:schemeClr val="tx1">
                    <a:lumMod val="95000"/>
                    <a:lumOff val="5000"/>
                  </a:schemeClr>
                </a:solidFill>
              </a:rPr>
              <a:t>ZAKLJUČEK: </a:t>
            </a:r>
            <a:r>
              <a:rPr lang="sl-SI" b="1" dirty="0">
                <a:solidFill>
                  <a:schemeClr val="tx2">
                    <a:lumMod val="75000"/>
                  </a:schemeClr>
                </a:solidFill>
              </a:rPr>
              <a:t>POKLICNA MATURA</a:t>
            </a:r>
          </a:p>
          <a:p>
            <a:r>
              <a:rPr lang="sl-SI" dirty="0">
                <a:solidFill>
                  <a:schemeClr val="tx1">
                    <a:lumMod val="95000"/>
                    <a:lumOff val="5000"/>
                  </a:schemeClr>
                </a:solidFill>
              </a:rPr>
              <a:t>NADALJEVANJE IZOBRAŽEVANJA: </a:t>
            </a:r>
            <a:r>
              <a:rPr lang="sl-SI" b="1" dirty="0">
                <a:solidFill>
                  <a:schemeClr val="tx2">
                    <a:lumMod val="75000"/>
                  </a:schemeClr>
                </a:solidFill>
              </a:rPr>
              <a:t>VIŠJA ŠOLA, VISOKA ŠOLA, UNIVERZITETNI PROGRAMI ( Z OPRAVLJENIM 5 – PREDMETOM NA MATURI, MATURITETNI TEČAJ)</a:t>
            </a:r>
          </a:p>
        </p:txBody>
      </p:sp>
    </p:spTree>
    <p:extLst>
      <p:ext uri="{BB962C8B-B14F-4D97-AF65-F5344CB8AC3E}">
        <p14:creationId xmlns:p14="http://schemas.microsoft.com/office/powerpoint/2010/main" val="146789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lo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TM03457510[[fn=Milo]]</Template>
  <TotalTime>2719</TotalTime>
  <Words>971</Words>
  <Application>Microsoft Office PowerPoint</Application>
  <PresentationFormat>Širokozaslonsko</PresentationFormat>
  <Paragraphs>121</Paragraphs>
  <Slides>19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19</vt:i4>
      </vt:variant>
    </vt:vector>
  </HeadingPairs>
  <TitlesOfParts>
    <vt:vector size="23" baseType="lpstr">
      <vt:lpstr>Century Gothic</vt:lpstr>
      <vt:lpstr>Garamond</vt:lpstr>
      <vt:lpstr>Wingdings</vt:lpstr>
      <vt:lpstr>Milo</vt:lpstr>
      <vt:lpstr>KAM PA ZDAJ?</vt:lpstr>
      <vt:lpstr>PowerPointova predstavitev</vt:lpstr>
      <vt:lpstr>PowerPointova predstavitev</vt:lpstr>
      <vt:lpstr>KONČANA OSNOVNA ŠOLA</vt:lpstr>
      <vt:lpstr>GIMNAZIJSKO IZOBRAŽEVANJE traja 4 leta in se zaključi s splošno maturo</vt:lpstr>
      <vt:lpstr>NIŽJE POKLICNO IZOBRAŽEVANJE po končanem šolanju pridobijo dijaki poklic</vt:lpstr>
      <vt:lpstr>POKLICNO IN STROKOVNO SREDNJEŠOLSKO IZOBRAŽEVANJE dijaki pridobijo poklic</vt:lpstr>
      <vt:lpstr>SREDNJE POKLICNO IZOBRAŽEVANJE – SPI</vt:lpstr>
      <vt:lpstr>SREDNJE STROKOVNO IN TEHNIŠKO IZOBRAŽEVANJE - SSI</vt:lpstr>
      <vt:lpstr>GIMNAZIJA</vt:lpstr>
      <vt:lpstr>MATURITETNI TEČAJ in POKLICNI TEČAJI</vt:lpstr>
      <vt:lpstr>VPISNI POGOJ NADARJENOSTI</vt:lpstr>
      <vt:lpstr>PRIMER SEŠTEVKA TOČK</vt:lpstr>
      <vt:lpstr>MERILA VPISA V PRIMERU OMEJITEV VPISA</vt:lpstr>
      <vt:lpstr>PowerPointova predstavitev</vt:lpstr>
      <vt:lpstr>DATUMI NPZ</vt:lpstr>
      <vt:lpstr>INFORMATIVNI DNEVI</vt:lpstr>
      <vt:lpstr>ŠTIPENDIRANJE</vt:lpstr>
      <vt:lpstr>ROKOVNIK ZA VPIS UČENCEV V SREDNJE ŠOLE ZA ŠOLSKO LETO 2024/2025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KAM PA ZDAJ?</dc:title>
  <dc:creator>Mojca</dc:creator>
  <cp:lastModifiedBy>Mojca</cp:lastModifiedBy>
  <cp:revision>67</cp:revision>
  <dcterms:created xsi:type="dcterms:W3CDTF">2023-06-14T12:00:34Z</dcterms:created>
  <dcterms:modified xsi:type="dcterms:W3CDTF">2023-11-09T16:56:26Z</dcterms:modified>
</cp:coreProperties>
</file>